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01" r:id="rId4"/>
    <p:sldId id="302" r:id="rId5"/>
    <p:sldId id="308" r:id="rId6"/>
    <p:sldId id="304" r:id="rId7"/>
    <p:sldId id="306" r:id="rId8"/>
    <p:sldId id="307" r:id="rId9"/>
  </p:sldIdLst>
  <p:sldSz cx="9144000" cy="6858000" type="screen4x3"/>
  <p:notesSz cx="7010400" cy="92964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308" autoAdjust="0"/>
  </p:normalViewPr>
  <p:slideViewPr>
    <p:cSldViewPr snapToGrid="0">
      <p:cViewPr varScale="1">
        <p:scale>
          <a:sx n="69" d="100"/>
          <a:sy n="69" d="100"/>
        </p:scale>
        <p:origin x="18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79E95-2B3E-4703-B535-26BA49D8CB2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74027-14D4-40A0-8615-838EE804C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314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73" y="0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4F0D315A-FBD4-48ED-857A-E8FEF81481AA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1" y="4474034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22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73" y="8829822"/>
            <a:ext cx="3037627" cy="46657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D7E2EE4C-935F-4D95-9DF9-CDF18CF74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1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2EE4C-935F-4D95-9DF9-CDF18CF7432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3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4827905" y="2893060"/>
            <a:ext cx="2298065" cy="1463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3800"/>
              </a:lnSpc>
              <a:spcAft>
                <a:spcPts val="0"/>
              </a:spcAft>
            </a:pPr>
            <a:r>
              <a:rPr lang="en-US" sz="3050" spc="-5">
                <a:solidFill>
                  <a:srgbClr val="93C500"/>
                </a:solidFill>
                <a:latin typeface="Tahoma" panose="02020603050405020304" pitchFamily="2"/>
              </a:rPr>
              <a:t>Short Term </a:t>
            </a:r>
          </a:p>
          <a:p>
            <a:pPr marL="0" marR="0" indent="0" algn="l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50" spc="55">
                <a:solidFill>
                  <a:srgbClr val="93C500"/>
                </a:solidFill>
                <a:latin typeface="Tahoma" panose="02020603050405020304" pitchFamily="2"/>
              </a:rPr>
              <a:t>Rentals and </a:t>
            </a:r>
          </a:p>
          <a:p>
            <a:pPr marL="0" marR="0" indent="0" algn="l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50" spc="30">
                <a:solidFill>
                  <a:srgbClr val="93C500"/>
                </a:solidFill>
                <a:latin typeface="Tahoma" panose="02020603050405020304" pitchFamily="2"/>
              </a:rPr>
              <a:t>Your Town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824730" y="4925695"/>
            <a:ext cx="2813685" cy="871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" rIns="0" bIns="0" anchor="t"/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750" spc="20">
                <a:solidFill>
                  <a:srgbClr val="000000"/>
                </a:solidFill>
                <a:latin typeface="Tahoma" panose="02020603050405020304" pitchFamily="2"/>
              </a:rPr>
              <a:t>FRCOG Municipal Official </a:t>
            </a:r>
          </a:p>
          <a:p>
            <a:pPr marL="0" marR="0" indent="0" algn="l">
              <a:lnSpc>
                <a:spcPts val="2100"/>
              </a:lnSpc>
              <a:spcBef>
                <a:spcPts val="90"/>
              </a:spcBef>
              <a:spcAft>
                <a:spcPts val="0"/>
              </a:spcAft>
            </a:pPr>
            <a:r>
              <a:rPr lang="en-US" sz="1750" spc="-15">
                <a:solidFill>
                  <a:srgbClr val="000000"/>
                </a:solidFill>
                <a:latin typeface="Tahoma" panose="02020603050405020304" pitchFamily="2"/>
              </a:rPr>
              <a:t>Workshop Series </a:t>
            </a:r>
          </a:p>
          <a:p>
            <a:pPr marL="0" marR="0" indent="0" algn="l">
              <a:lnSpc>
                <a:spcPts val="2100"/>
              </a:lnSpc>
              <a:spcBef>
                <a:spcPts val="525"/>
              </a:spcBef>
              <a:spcAft>
                <a:spcPts val="0"/>
              </a:spcAft>
            </a:pPr>
            <a:r>
              <a:rPr lang="en-US" sz="1750" spc="0">
                <a:solidFill>
                  <a:srgbClr val="000000"/>
                </a:solidFill>
                <a:latin typeface="Tahoma" panose="02020603050405020304" pitchFamily="2"/>
              </a:rPr>
              <a:t>October 5, 2017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996950" y="1250315"/>
            <a:ext cx="7400290" cy="4951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ctr">
              <a:lnSpc>
                <a:spcPts val="4100"/>
              </a:lnSpc>
              <a:spcAft>
                <a:spcPts val="0"/>
              </a:spcAft>
            </a:pPr>
            <a:r>
              <a:rPr lang="en-US" sz="3650" b="1" spc="-30">
                <a:solidFill>
                  <a:srgbClr val="93C500"/>
                </a:solidFill>
                <a:latin typeface="Arial" panose="02020603050405020304" pitchFamily="2"/>
              </a:rPr>
              <a:t>Agenda: </a:t>
            </a:r>
          </a:p>
          <a:p>
            <a:pPr marL="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00" spc="-5">
                <a:solidFill>
                  <a:srgbClr val="93C500"/>
                </a:solidFill>
                <a:latin typeface="Tahoma" panose="02020603050405020304" pitchFamily="2"/>
              </a:rPr>
              <a:t>How do short term residential rentals fit into </a:t>
            </a:r>
          </a:p>
          <a:p>
            <a:pPr marL="0" marR="0" indent="0" algn="l">
              <a:lnSpc>
                <a:spcPts val="3300"/>
              </a:lnSpc>
              <a:spcBef>
                <a:spcPts val="140"/>
              </a:spcBef>
              <a:spcAft>
                <a:spcPts val="0"/>
              </a:spcAft>
            </a:pPr>
            <a:r>
              <a:rPr lang="en-US" sz="2700" spc="80">
                <a:solidFill>
                  <a:srgbClr val="93C500"/>
                </a:solidFill>
                <a:latin typeface="Tahoma" panose="02020603050405020304" pitchFamily="2"/>
              </a:rPr>
              <a:t>the state and local regulatory landscape? </a:t>
            </a:r>
          </a:p>
          <a:p>
            <a:pPr marL="228600" marR="0" indent="274320" algn="l">
              <a:lnSpc>
                <a:spcPts val="2600"/>
              </a:lnSpc>
              <a:spcBef>
                <a:spcPts val="1205"/>
              </a:spcBef>
              <a:spcAft>
                <a:spcPts val="0"/>
              </a:spcAft>
              <a:buFont typeface="Courier New"/>
              <a:buChar char="o"/>
            </a:pPr>
            <a:r>
              <a:rPr lang="en-US" sz="2300" spc="60">
                <a:solidFill>
                  <a:srgbClr val="3D3C2C"/>
                </a:solidFill>
                <a:latin typeface="Tahoma" panose="02020603050405020304" pitchFamily="2"/>
              </a:rPr>
              <a:t>What does the building code say? </a:t>
            </a:r>
          </a:p>
          <a:p>
            <a:pPr marL="228600" marR="0" indent="274320" algn="l">
              <a:lnSpc>
                <a:spcPts val="2600"/>
              </a:lnSpc>
              <a:spcBef>
                <a:spcPts val="555"/>
              </a:spcBef>
              <a:spcAft>
                <a:spcPts val="0"/>
              </a:spcAft>
              <a:buFont typeface="Courier New"/>
              <a:buChar char="o"/>
            </a:pPr>
            <a:r>
              <a:rPr lang="en-US" sz="2300" spc="50">
                <a:solidFill>
                  <a:srgbClr val="3D3C2C"/>
                </a:solidFill>
                <a:latin typeface="Tahoma" panose="02020603050405020304" pitchFamily="2"/>
              </a:rPr>
              <a:t>What does the sanitary code say? </a:t>
            </a:r>
          </a:p>
          <a:p>
            <a:pPr marL="228600" marR="0" indent="27432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  <a:buFont typeface="Courier New"/>
              <a:buChar char="o"/>
            </a:pPr>
            <a:r>
              <a:rPr lang="en-US" sz="2300" spc="50">
                <a:solidFill>
                  <a:srgbClr val="3D3C2C"/>
                </a:solidFill>
                <a:latin typeface="Tahoma" panose="02020603050405020304" pitchFamily="2"/>
              </a:rPr>
              <a:t>What types of zoning changes can towns </a:t>
            </a:r>
          </a:p>
          <a:p>
            <a:pPr marL="50292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50">
                <a:solidFill>
                  <a:srgbClr val="3D3C2C"/>
                </a:solidFill>
                <a:latin typeface="Tahoma" panose="02020603050405020304" pitchFamily="2"/>
              </a:rPr>
              <a:t>consider? </a:t>
            </a:r>
          </a:p>
          <a:p>
            <a:pPr marL="228600" marR="0" indent="274320" algn="l">
              <a:lnSpc>
                <a:spcPts val="2600"/>
              </a:lnSpc>
              <a:spcBef>
                <a:spcPts val="580"/>
              </a:spcBef>
              <a:spcAft>
                <a:spcPts val="0"/>
              </a:spcAft>
              <a:buFont typeface="Courier New"/>
              <a:buChar char="o"/>
            </a:pPr>
            <a:r>
              <a:rPr lang="en-US" sz="2300" spc="20">
                <a:solidFill>
                  <a:srgbClr val="3D3C2C"/>
                </a:solidFill>
                <a:latin typeface="Tahoma" panose="02020603050405020304" pitchFamily="2"/>
              </a:rPr>
              <a:t>What types of other bylaws have towns passed </a:t>
            </a:r>
          </a:p>
          <a:p>
            <a:pPr marL="502920" marR="0" indent="0" algn="l">
              <a:lnSpc>
                <a:spcPts val="2600"/>
              </a:lnSpc>
              <a:spcBef>
                <a:spcPts val="20"/>
              </a:spcBef>
              <a:spcAft>
                <a:spcPts val="0"/>
              </a:spcAft>
            </a:pPr>
            <a:r>
              <a:rPr lang="en-US" sz="2300" spc="10">
                <a:solidFill>
                  <a:srgbClr val="3D3C2C"/>
                </a:solidFill>
                <a:latin typeface="Tahoma" panose="02020603050405020304" pitchFamily="2"/>
              </a:rPr>
              <a:t>in response to this growing sector? </a:t>
            </a:r>
          </a:p>
          <a:p>
            <a:pPr marL="228600" marR="0" indent="274320" algn="l">
              <a:lnSpc>
                <a:spcPts val="2600"/>
              </a:lnSpc>
              <a:spcBef>
                <a:spcPts val="560"/>
              </a:spcBef>
              <a:spcAft>
                <a:spcPts val="0"/>
              </a:spcAft>
              <a:buFont typeface="Courier New"/>
              <a:buChar char="o"/>
            </a:pPr>
            <a:r>
              <a:rPr lang="en-US" sz="2300" spc="50">
                <a:solidFill>
                  <a:srgbClr val="3D3C2C"/>
                </a:solidFill>
                <a:latin typeface="Tahoma" panose="02020603050405020304" pitchFamily="2"/>
              </a:rPr>
              <a:t>What do hosts need to do to come into </a:t>
            </a:r>
          </a:p>
          <a:p>
            <a:pPr marL="502920" marR="0" indent="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60">
                <a:solidFill>
                  <a:srgbClr val="3D3C2C"/>
                </a:solidFill>
                <a:latin typeface="Tahoma" panose="02020603050405020304" pitchFamily="2"/>
              </a:rPr>
              <a:t>compliance with current law? </a:t>
            </a:r>
          </a:p>
          <a:p>
            <a:pPr marL="228600" marR="0" indent="274320" algn="l">
              <a:lnSpc>
                <a:spcPts val="2600"/>
              </a:lnSpc>
              <a:spcBef>
                <a:spcPts val="905"/>
              </a:spcBef>
              <a:spcAft>
                <a:spcPts val="485"/>
              </a:spcAft>
              <a:buFont typeface="Courier New"/>
              <a:buChar char="o"/>
            </a:pPr>
            <a:r>
              <a:rPr lang="en-US" sz="2300" spc="20">
                <a:solidFill>
                  <a:srgbClr val="3D3C2C"/>
                </a:solidFill>
                <a:latin typeface="Tahoma" panose="02020603050405020304" pitchFamily="2"/>
              </a:rPr>
              <a:t>Possible changes in State legislation.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ayout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136650" y="689610"/>
            <a:ext cx="6495415" cy="10902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795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500" spc="105">
                <a:solidFill>
                  <a:srgbClr val="93C500"/>
                </a:solidFill>
                <a:latin typeface="Tahoma" panose="02020603050405020304" pitchFamily="2"/>
              </a:rPr>
              <a:t>Planning Considerations for </a:t>
            </a:r>
          </a:p>
          <a:p>
            <a:pPr marL="0" marR="0" indent="0" algn="l">
              <a:lnSpc>
                <a:spcPts val="4100"/>
              </a:lnSpc>
              <a:spcBef>
                <a:spcPts val="140"/>
              </a:spcBef>
              <a:spcAft>
                <a:spcPts val="0"/>
              </a:spcAft>
            </a:pPr>
            <a:r>
              <a:rPr lang="en-US" sz="3500" spc="10">
                <a:solidFill>
                  <a:srgbClr val="93C500"/>
                </a:solidFill>
                <a:latin typeface="Tahoma" panose="02020603050405020304" pitchFamily="2"/>
              </a:rPr>
              <a:t>Short Term Residential Rentals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86130" y="2011680"/>
            <a:ext cx="7599045" cy="42214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0175" rIns="0" bIns="0" anchor="t">
            <a:normAutofit fontScale="85000"/>
          </a:bodyPr>
          <a:lstStyle/>
          <a:p>
            <a:pPr marL="0" marR="0" indent="0" algn="l">
              <a:lnSpc>
                <a:spcPts val="1900"/>
              </a:lnSpc>
              <a:spcAft>
                <a:spcPts val="0"/>
              </a:spcAft>
            </a:pPr>
            <a:r>
              <a:rPr lang="en-US" sz="2450" spc="0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 What impact could short term rentals having on your town’s </a:t>
            </a:r>
          </a:p>
          <a:p>
            <a:pPr marL="2743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30">
                <a:solidFill>
                  <a:srgbClr val="3D3C2C"/>
                </a:solidFill>
                <a:latin typeface="Tahoma" panose="02020603050405020304" pitchFamily="2"/>
              </a:rPr>
              <a:t>affordable housing supply (e.g. vacancy rates)? </a:t>
            </a:r>
          </a:p>
          <a:p>
            <a:pPr marL="0" marR="0" indent="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</a:pPr>
            <a:r>
              <a:rPr lang="en-US" sz="2450" spc="40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40">
                <a:solidFill>
                  <a:srgbClr val="3D3C2C"/>
                </a:solidFill>
                <a:latin typeface="Tahoma" panose="02020603050405020304" pitchFamily="2"/>
              </a:rPr>
              <a:t> What impacts can they have on neighborhoods (e.g. </a:t>
            </a:r>
          </a:p>
          <a:p>
            <a:pPr marL="2743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traffic, noise, parking, lighting)? </a:t>
            </a:r>
          </a:p>
          <a:p>
            <a:pPr marL="0" marR="0" indent="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</a:pPr>
            <a:r>
              <a:rPr lang="en-US" sz="2450" spc="20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20">
                <a:solidFill>
                  <a:srgbClr val="3D3C2C"/>
                </a:solidFill>
                <a:latin typeface="Tahoma" panose="02020603050405020304" pitchFamily="2"/>
              </a:rPr>
              <a:t> Are there places in town that are incompatible with short </a:t>
            </a:r>
          </a:p>
          <a:p>
            <a:pPr marL="2743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term residential rentals? </a:t>
            </a:r>
          </a:p>
          <a:p>
            <a:pPr marL="0" marR="0" indent="0" algn="l">
              <a:lnSpc>
                <a:spcPts val="2200"/>
              </a:lnSpc>
              <a:spcBef>
                <a:spcPts val="2125"/>
              </a:spcBef>
              <a:spcAft>
                <a:spcPts val="0"/>
              </a:spcAft>
            </a:pPr>
            <a:r>
              <a:rPr lang="en-US" sz="2450" spc="15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15">
                <a:solidFill>
                  <a:srgbClr val="3D3C2C"/>
                </a:solidFill>
                <a:latin typeface="Tahoma" panose="02020603050405020304" pitchFamily="2"/>
              </a:rPr>
              <a:t> Should short term residential rentals be owner occupied? </a:t>
            </a:r>
          </a:p>
          <a:p>
            <a:pPr marL="0" marR="0" indent="0" algn="l">
              <a:lnSpc>
                <a:spcPts val="1900"/>
              </a:lnSpc>
              <a:spcBef>
                <a:spcPts val="1535"/>
              </a:spcBef>
              <a:spcAft>
                <a:spcPts val="0"/>
              </a:spcAft>
            </a:pPr>
            <a:r>
              <a:rPr lang="en-US" sz="2450" spc="15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15">
                <a:solidFill>
                  <a:srgbClr val="3D3C2C"/>
                </a:solidFill>
                <a:latin typeface="Tahoma" panose="02020603050405020304" pitchFamily="2"/>
              </a:rPr>
              <a:t> What size is appropriate for the neighborhood? (e.g. 4 </a:t>
            </a:r>
          </a:p>
          <a:p>
            <a:pPr marL="2743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rooms approximately 8 guests &amp; 4 cars) </a:t>
            </a:r>
          </a:p>
          <a:p>
            <a:pPr marL="0" marR="0" indent="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</a:pPr>
            <a:r>
              <a:rPr lang="en-US" sz="2450" spc="10">
                <a:solidFill>
                  <a:srgbClr val="74A40F"/>
                </a:solidFill>
                <a:latin typeface="Courier New" panose="02020603050405020304"/>
              </a:rPr>
              <a:t>u</a:t>
            </a:r>
            <a:r>
              <a:rPr lang="en-US" sz="1950" spc="10">
                <a:solidFill>
                  <a:srgbClr val="3D3C2C"/>
                </a:solidFill>
                <a:latin typeface="Tahoma" panose="02020603050405020304" pitchFamily="2"/>
              </a:rPr>
              <a:t> What are the Public Health &amp; Safety Impacts (e.g. Board of </a:t>
            </a:r>
          </a:p>
          <a:p>
            <a:pPr marL="2743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20">
                <a:solidFill>
                  <a:srgbClr val="3D3C2C"/>
                </a:solidFill>
                <a:latin typeface="Tahoma" panose="02020603050405020304" pitchFamily="2"/>
              </a:rPr>
              <a:t>Health Regulations and Building Code requirements)?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ayou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146175" y="1036955"/>
            <a:ext cx="6480175" cy="1082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450" spc="35">
                <a:solidFill>
                  <a:srgbClr val="93C500"/>
                </a:solidFill>
                <a:latin typeface="Tahoma" panose="02020603050405020304" pitchFamily="2"/>
              </a:rPr>
              <a:t>Zoning Bylaws and Short Term </a:t>
            </a:r>
          </a:p>
          <a:p>
            <a:pPr marL="0" marR="0" indent="0" algn="l">
              <a:lnSpc>
                <a:spcPts val="4100"/>
              </a:lnSpc>
              <a:spcBef>
                <a:spcPts val="145"/>
              </a:spcBef>
              <a:spcAft>
                <a:spcPts val="0"/>
              </a:spcAft>
            </a:pPr>
            <a:r>
              <a:rPr lang="en-US" sz="3450" spc="40">
                <a:solidFill>
                  <a:srgbClr val="93C500"/>
                </a:solidFill>
                <a:latin typeface="Tahoma" panose="02020603050405020304" pitchFamily="2"/>
              </a:rPr>
              <a:t>Rentals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219200" y="2242185"/>
            <a:ext cx="6351905" cy="3012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89865" rIns="0" bIns="0" anchor="t">
            <a:normAutofit fontScale="85000"/>
          </a:bodyPr>
          <a:lstStyle/>
          <a:p>
            <a:pPr marL="0" marR="0" indent="0" algn="l">
              <a:lnSpc>
                <a:spcPts val="2300"/>
              </a:lnSpc>
              <a:spcAft>
                <a:spcPts val="0"/>
              </a:spcAft>
            </a:pPr>
            <a:r>
              <a:rPr lang="en-US" sz="3450" spc="30">
                <a:solidFill>
                  <a:srgbClr val="93C500"/>
                </a:solidFill>
                <a:latin typeface="Lucida Console" panose="02020603050405020304"/>
              </a:rPr>
              <a:t></a:t>
            </a:r>
            <a:r>
              <a:rPr lang="en-US" sz="2100" spc="30">
                <a:solidFill>
                  <a:srgbClr val="3D3C2C"/>
                </a:solidFill>
                <a:latin typeface="Tahoma" panose="02020603050405020304" pitchFamily="2"/>
              </a:rPr>
              <a:t> Short Term Residential Rentals are considered </a:t>
            </a:r>
          </a:p>
          <a:p>
            <a:pPr marL="274320" marR="0" indent="0" algn="l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00" spc="20">
                <a:solidFill>
                  <a:srgbClr val="3D3C2C"/>
                </a:solidFill>
                <a:latin typeface="Tahoma" panose="02020603050405020304" pitchFamily="2"/>
              </a:rPr>
              <a:t>to be a B&amp;B or a Lodging House. </a:t>
            </a:r>
          </a:p>
          <a:p>
            <a:pPr marL="0" marR="0" indent="0" algn="l">
              <a:lnSpc>
                <a:spcPts val="2400"/>
              </a:lnSpc>
              <a:spcBef>
                <a:spcPts val="1030"/>
              </a:spcBef>
              <a:spcAft>
                <a:spcPts val="0"/>
              </a:spcAft>
            </a:pPr>
            <a:r>
              <a:rPr lang="en-US" sz="3450" spc="50">
                <a:solidFill>
                  <a:srgbClr val="93C500"/>
                </a:solidFill>
                <a:latin typeface="Lucida Console" panose="02020603050405020304"/>
              </a:rPr>
              <a:t></a:t>
            </a:r>
            <a:r>
              <a:rPr lang="en-US" sz="2100" spc="50">
                <a:solidFill>
                  <a:srgbClr val="3D3C2C"/>
                </a:solidFill>
                <a:latin typeface="Tahoma" panose="02020603050405020304" pitchFamily="2"/>
              </a:rPr>
              <a:t> Your current Zoning Bylaw may: </a:t>
            </a:r>
          </a:p>
          <a:p>
            <a:pPr marL="274320" marR="0" indent="0" algn="l">
              <a:lnSpc>
                <a:spcPts val="2400"/>
              </a:lnSpc>
              <a:spcBef>
                <a:spcPts val="230"/>
              </a:spcBef>
              <a:spcAft>
                <a:spcPts val="0"/>
              </a:spcAft>
            </a:pPr>
            <a:r>
              <a:rPr lang="en-US" sz="2050" spc="0">
                <a:solidFill>
                  <a:srgbClr val="93C500"/>
                </a:solidFill>
                <a:latin typeface="Lucida Console" panose="02020603050405020304"/>
              </a:rPr>
              <a:t>&gt;</a:t>
            </a: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 Allow them by right in certain zoning districts. </a:t>
            </a:r>
          </a:p>
          <a:p>
            <a:pPr marL="274320" marR="0" indent="0" algn="l">
              <a:lnSpc>
                <a:spcPts val="2400"/>
              </a:lnSpc>
              <a:spcBef>
                <a:spcPts val="1775"/>
              </a:spcBef>
              <a:spcAft>
                <a:spcPts val="0"/>
              </a:spcAft>
            </a:pPr>
            <a:r>
              <a:rPr lang="en-US" sz="2050" spc="10">
                <a:solidFill>
                  <a:srgbClr val="93C500"/>
                </a:solidFill>
                <a:latin typeface="Lucida Console" panose="02020603050405020304"/>
              </a:rPr>
              <a:t>&gt;</a:t>
            </a:r>
            <a:r>
              <a:rPr lang="en-US" sz="1950" spc="10">
                <a:solidFill>
                  <a:srgbClr val="3D3C2C"/>
                </a:solidFill>
                <a:latin typeface="Tahoma" panose="02020603050405020304" pitchFamily="2"/>
              </a:rPr>
              <a:t> Allow them by Special Permit (SP) in certain </a:t>
            </a:r>
          </a:p>
          <a:p>
            <a:pPr marL="0" marR="0" indent="0"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>
                <a:solidFill>
                  <a:srgbClr val="3D3C2C"/>
                </a:solidFill>
                <a:latin typeface="Tahoma" panose="02020603050405020304" pitchFamily="2"/>
              </a:rPr>
              <a:t>zoning districts if a SP is granted by the Special </a:t>
            </a:r>
          </a:p>
          <a:p>
            <a:pPr marL="0" marR="0" indent="0" algn="ctr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5">
                <a:solidFill>
                  <a:srgbClr val="3D3C2C"/>
                </a:solidFill>
                <a:latin typeface="Tahoma" panose="02020603050405020304" pitchFamily="2"/>
              </a:rPr>
              <a:t>Permit Granting Authority (Planning Board or </a:t>
            </a:r>
          </a:p>
          <a:p>
            <a:pPr marL="54864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-70">
                <a:solidFill>
                  <a:srgbClr val="3D3C2C"/>
                </a:solidFill>
                <a:latin typeface="Tahoma" panose="02020603050405020304" pitchFamily="2"/>
              </a:rPr>
              <a:t>ZBA)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515110" y="5450840"/>
            <a:ext cx="5654040" cy="3676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>
            <a:normAutofit fontScale="85000"/>
          </a:bodyPr>
          <a:lstStyle/>
          <a:p>
            <a:pPr marL="0" marR="0" indent="0" algn="l">
              <a:lnSpc>
                <a:spcPts val="2400"/>
              </a:lnSpc>
              <a:spcAft>
                <a:spcPts val="405"/>
              </a:spcAft>
            </a:pPr>
            <a:r>
              <a:rPr lang="en-US" sz="2050" spc="-15">
                <a:solidFill>
                  <a:srgbClr val="93C500"/>
                </a:solidFill>
                <a:latin typeface="Lucida Console" panose="02020603050405020304"/>
              </a:rPr>
              <a:t>&gt;</a:t>
            </a:r>
            <a:r>
              <a:rPr lang="en-US" sz="1950" spc="-10">
                <a:solidFill>
                  <a:srgbClr val="3D3C2C"/>
                </a:solidFill>
                <a:latin typeface="Tahoma" panose="02020603050405020304" pitchFamily="2"/>
              </a:rPr>
              <a:t> Prohibit them in all or certain zoning districts.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layout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090930" y="743585"/>
            <a:ext cx="5657215" cy="956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810" rIns="0" bIns="0" anchor="t"/>
          <a:lstStyle/>
          <a:p>
            <a:pPr marL="0" marR="0" indent="0" algn="l">
              <a:lnSpc>
                <a:spcPts val="3700"/>
              </a:lnSpc>
              <a:spcAft>
                <a:spcPts val="0"/>
              </a:spcAft>
            </a:pPr>
            <a:r>
              <a:rPr lang="en-US" sz="3050" spc="25">
                <a:solidFill>
                  <a:srgbClr val="93C500"/>
                </a:solidFill>
                <a:latin typeface="Tahoma" panose="02020603050405020304" pitchFamily="2"/>
              </a:rPr>
              <a:t>Zoning Bylaw Amendments – </a:t>
            </a:r>
          </a:p>
          <a:p>
            <a:pPr marL="0" marR="0" indent="0" algn="l">
              <a:lnSpc>
                <a:spcPts val="3600"/>
              </a:lnSpc>
              <a:spcBef>
                <a:spcPts val="150"/>
              </a:spcBef>
              <a:spcAft>
                <a:spcPts val="0"/>
              </a:spcAft>
            </a:pPr>
            <a:r>
              <a:rPr lang="en-US" sz="3050" spc="20">
                <a:solidFill>
                  <a:srgbClr val="93C500"/>
                </a:solidFill>
                <a:latin typeface="Tahoma" panose="02020603050405020304" pitchFamily="2"/>
              </a:rPr>
              <a:t>Example of Definitions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012190" y="1975485"/>
            <a:ext cx="7141210" cy="15906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07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en-US" sz="1500" spc="15">
                <a:solidFill>
                  <a:srgbClr val="74A40F"/>
                </a:solidFill>
                <a:latin typeface="Lucida Console" panose="02020603050405020304"/>
              </a:rPr>
              <a:t></a:t>
            </a:r>
            <a:r>
              <a:rPr lang="en-US" sz="1750" spc="15">
                <a:solidFill>
                  <a:srgbClr val="3D3C2C"/>
                </a:solidFill>
                <a:latin typeface="Tahoma" panose="02020603050405020304" pitchFamily="2"/>
              </a:rPr>
              <a:t> BED-AND-BREAKFAST -- An accessory use to a dwelling unit </a:t>
            </a:r>
          </a:p>
          <a:p>
            <a:pPr marL="274320" marR="0"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5">
                <a:solidFill>
                  <a:srgbClr val="3D3C2C"/>
                </a:solidFill>
                <a:latin typeface="Tahoma" panose="02020603050405020304" pitchFamily="2"/>
              </a:rPr>
              <a:t>consisting of overnight lodging with breakfast. No meals other </a:t>
            </a:r>
          </a:p>
          <a:p>
            <a:pPr marL="274320" marR="0"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15">
                <a:solidFill>
                  <a:srgbClr val="3D3C2C"/>
                </a:solidFill>
                <a:latin typeface="Tahoma" panose="02020603050405020304" pitchFamily="2"/>
              </a:rPr>
              <a:t>than a breakfast shall be served, and no breakfast shall be </a:t>
            </a:r>
          </a:p>
          <a:p>
            <a:pPr marL="274320" marR="0" indent="0" algn="l">
              <a:lnSpc>
                <a:spcPts val="17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served nor any retail or consumer services shall be provided to </a:t>
            </a:r>
          </a:p>
          <a:p>
            <a:pPr marL="274320" marR="0" indent="0" algn="l">
              <a:lnSpc>
                <a:spcPts val="1500"/>
              </a:lnSpc>
              <a:spcBef>
                <a:spcPts val="20"/>
              </a:spcBef>
              <a:spcAft>
                <a:spcPts val="0"/>
              </a:spcAft>
            </a:pPr>
            <a:r>
              <a:rPr lang="en-US" sz="1750" spc="25">
                <a:solidFill>
                  <a:srgbClr val="3D3C2C"/>
                </a:solidFill>
                <a:latin typeface="Tahoma" panose="02020603050405020304" pitchFamily="2"/>
              </a:rPr>
              <a:t>any member of the public not lodged as an overnight guest. </a:t>
            </a:r>
          </a:p>
          <a:p>
            <a:pPr marL="274320" marR="0"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50">
                <a:solidFill>
                  <a:srgbClr val="3D3C2C"/>
                </a:solidFill>
                <a:latin typeface="Tahoma" panose="02020603050405020304" pitchFamily="2"/>
              </a:rPr>
              <a:t>Must be owner occupied and have adequate off-street </a:t>
            </a:r>
          </a:p>
          <a:p>
            <a:pPr marL="274320" marR="0" indent="0" algn="l">
              <a:lnSpc>
                <a:spcPts val="1700"/>
              </a:lnSpc>
              <a:spcBef>
                <a:spcPts val="20"/>
              </a:spcBef>
              <a:spcAft>
                <a:spcPts val="25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parking.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012190" y="3840480"/>
            <a:ext cx="7019290" cy="9328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07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en-US" sz="1500" spc="35">
                <a:solidFill>
                  <a:srgbClr val="74A40F"/>
                </a:solidFill>
                <a:latin typeface="Lucida Console" panose="02020603050405020304"/>
              </a:rPr>
              <a:t></a:t>
            </a:r>
            <a:r>
              <a:rPr lang="en-US" sz="1750" spc="35">
                <a:solidFill>
                  <a:srgbClr val="3D3C2C"/>
                </a:solidFill>
                <a:latin typeface="Tahoma" panose="02020603050405020304" pitchFamily="2"/>
              </a:rPr>
              <a:t> HOTEL: a building containing rooms used or designed to be </a:t>
            </a:r>
          </a:p>
          <a:p>
            <a:pPr marL="274320" marR="0" indent="0" algn="l">
              <a:lnSpc>
                <a:spcPts val="17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750" spc="-5">
                <a:solidFill>
                  <a:srgbClr val="3D3C2C"/>
                </a:solidFill>
                <a:latin typeface="Tahoma" panose="02020603050405020304" pitchFamily="2"/>
              </a:rPr>
              <a:t>used for sleeping purposes by transient guests where the only </a:t>
            </a:r>
          </a:p>
          <a:p>
            <a:pPr marL="274320" marR="0"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kitchen and dining facilities provided are for public use within </a:t>
            </a:r>
          </a:p>
          <a:p>
            <a:pPr marL="274320" marR="0" indent="0" algn="l">
              <a:lnSpc>
                <a:spcPts val="1700"/>
              </a:lnSpc>
              <a:spcBef>
                <a:spcPts val="5"/>
              </a:spcBef>
              <a:spcAft>
                <a:spcPts val="2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the building or in an accessory building. Hotel staff on-site.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1012190" y="5047615"/>
            <a:ext cx="7284720" cy="13684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07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en-US" sz="1500" spc="10">
                <a:solidFill>
                  <a:srgbClr val="74A40F"/>
                </a:solidFill>
                <a:latin typeface="Lucida Console" panose="02020603050405020304"/>
              </a:rPr>
              <a:t></a:t>
            </a:r>
            <a:r>
              <a:rPr lang="en-US" sz="1750" spc="10">
                <a:solidFill>
                  <a:srgbClr val="3D3C2C"/>
                </a:solidFill>
                <a:latin typeface="Tahoma" panose="02020603050405020304" pitchFamily="2"/>
              </a:rPr>
              <a:t> INN: an historic structure used or designed for overnight lodging </a:t>
            </a:r>
          </a:p>
          <a:p>
            <a:pPr marL="274320" marR="0" indent="0" algn="l">
              <a:lnSpc>
                <a:spcPts val="17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for transient guests, and which may also provide a restaurant to </a:t>
            </a:r>
          </a:p>
          <a:p>
            <a:pPr marL="274320" marR="0" indent="0" algn="l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5">
                <a:solidFill>
                  <a:srgbClr val="3D3C2C"/>
                </a:solidFill>
                <a:latin typeface="Tahoma" panose="02020603050405020304" pitchFamily="2"/>
              </a:rPr>
              <a:t>lodgers and the public. An historic structure for the purposes of </a:t>
            </a:r>
          </a:p>
          <a:p>
            <a:pPr marL="274320" marR="0" indent="0" algn="l">
              <a:lnSpc>
                <a:spcPts val="17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this definition shall be a building fifty (50) years or more in age. </a:t>
            </a:r>
          </a:p>
          <a:p>
            <a:pPr marL="274320" marR="0" indent="0" algn="l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0">
                <a:solidFill>
                  <a:srgbClr val="3D3C2C"/>
                </a:solidFill>
                <a:latin typeface="Tahoma" panose="02020603050405020304" pitchFamily="2"/>
              </a:rPr>
              <a:t>A guest(s) may not stay at an Inn for more than 90 days in any </a:t>
            </a:r>
          </a:p>
          <a:p>
            <a:pPr marL="274320" marR="0" indent="0" algn="l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-15">
                <a:solidFill>
                  <a:srgbClr val="3D3C2C"/>
                </a:solidFill>
                <a:latin typeface="Tahoma" panose="02020603050405020304" pitchFamily="2"/>
              </a:rPr>
              <a:t>six-month period. Inn staff on-site.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3">
              <a:lumMod val="20000"/>
              <a:lumOff val="80000"/>
            </a:schemeClr>
          </a:fgClr>
          <a:bgClr>
            <a:schemeClr val="accent3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8" r:id="rId5"/>
  </p:sldLayoutIdLst>
  <p:hf hdr="0" ft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FB0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4827905" y="2893060"/>
            <a:ext cx="2298065" cy="1463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3800"/>
              </a:lnSpc>
              <a:spcAft>
                <a:spcPts val="0"/>
              </a:spcAft>
            </a:pPr>
            <a:r>
              <a:rPr lang="en-US" sz="3050" spc="-5" dirty="0">
                <a:solidFill>
                  <a:srgbClr val="93C500"/>
                </a:solidFill>
                <a:latin typeface="Tahoma" panose="02020603050405020304" pitchFamily="2"/>
              </a:rPr>
              <a:t>Short Term </a:t>
            </a:r>
          </a:p>
          <a:p>
            <a:pPr marL="0" marR="0" indent="0" algn="l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50" spc="55" dirty="0" smtClean="0">
                <a:solidFill>
                  <a:srgbClr val="93C500"/>
                </a:solidFill>
                <a:latin typeface="Tahoma" panose="02020603050405020304" pitchFamily="2"/>
              </a:rPr>
              <a:t>Residential Rentals</a:t>
            </a:r>
          </a:p>
          <a:p>
            <a:pPr marL="0" marR="0" indent="0" algn="l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50" spc="55" smtClean="0">
                <a:solidFill>
                  <a:srgbClr val="93C500"/>
                </a:solidFill>
                <a:latin typeface="Tahoma" panose="02020603050405020304" pitchFamily="2"/>
              </a:rPr>
              <a:t> </a:t>
            </a:r>
            <a:endParaRPr lang="en-US" sz="3050" spc="30" dirty="0">
              <a:solidFill>
                <a:srgbClr val="93C500"/>
              </a:solidFill>
              <a:latin typeface="Tahoma" panose="02020603050405020304" pitchFamily="2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824730" y="4925695"/>
            <a:ext cx="2813685" cy="871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" rIns="0" bIns="0" anchor="t"/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750" spc="0" dirty="0" smtClean="0">
                <a:solidFill>
                  <a:srgbClr val="000000"/>
                </a:solidFill>
                <a:latin typeface="Tahoma" panose="02020603050405020304" pitchFamily="2"/>
              </a:rPr>
              <a:t>Colrain Public Input Session</a:t>
            </a:r>
          </a:p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endParaRPr lang="en-US" sz="1750" dirty="0">
              <a:solidFill>
                <a:srgbClr val="000000"/>
              </a:solidFill>
              <a:latin typeface="Tahoma" panose="02020603050405020304" pitchFamily="2"/>
            </a:endParaRPr>
          </a:p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750" spc="0" dirty="0" smtClean="0">
                <a:solidFill>
                  <a:srgbClr val="000000"/>
                </a:solidFill>
                <a:latin typeface="Tahoma" panose="02020603050405020304" pitchFamily="2"/>
              </a:rPr>
              <a:t>December 1, 2021 </a:t>
            </a:r>
            <a:endParaRPr lang="en-US" sz="1750" spc="0" dirty="0">
              <a:solidFill>
                <a:srgbClr val="000000"/>
              </a:solidFill>
              <a:latin typeface="Tahoma" panose="02020603050405020304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996950" y="1250315"/>
            <a:ext cx="7400290" cy="4951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228600" algn="l">
              <a:spcBef>
                <a:spcPts val="600"/>
              </a:spcBef>
            </a:pPr>
            <a:r>
              <a:rPr lang="en-US" sz="3600" b="1" spc="-30" dirty="0" smtClean="0">
                <a:solidFill>
                  <a:srgbClr val="93C500"/>
                </a:solidFill>
                <a:latin typeface="Arial" panose="02020603050405020304" pitchFamily="2"/>
              </a:rPr>
              <a:t>We have three goals for this project: </a:t>
            </a:r>
          </a:p>
          <a:p>
            <a:pPr marL="228600" algn="l">
              <a:lnSpc>
                <a:spcPts val="2500"/>
              </a:lnSpc>
              <a:spcBef>
                <a:spcPts val="600"/>
              </a:spcBef>
            </a:pPr>
            <a:endParaRPr lang="en-US" sz="2800" b="1" spc="-30" dirty="0">
              <a:solidFill>
                <a:srgbClr val="93C500"/>
              </a:solidFill>
              <a:latin typeface="Arial" panose="02020603050405020304" pitchFamily="2"/>
            </a:endParaRPr>
          </a:p>
          <a:p>
            <a:pPr marL="342900" indent="-342900" algn="l">
              <a:lnSpc>
                <a:spcPts val="25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400" dirty="0" smtClean="0"/>
              <a:t>To  </a:t>
            </a:r>
            <a:r>
              <a:rPr lang="en-US" sz="2400" dirty="0"/>
              <a:t>update our town </a:t>
            </a:r>
            <a:r>
              <a:rPr lang="en-US" sz="2400" dirty="0" smtClean="0"/>
              <a:t>zoning bylaws </a:t>
            </a:r>
            <a:r>
              <a:rPr lang="en-US" sz="2400" dirty="0"/>
              <a:t>to make a clear permitting process  and reduce points of conflict or confusion</a:t>
            </a:r>
            <a:r>
              <a:rPr lang="en-US" sz="2400" dirty="0" smtClean="0"/>
              <a:t>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12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400" dirty="0"/>
              <a:t>To allow for Short Term Residential Rentals in our town while minimizing potential impacts to neighbors and preserving our rural character</a:t>
            </a:r>
            <a:r>
              <a:rPr lang="en-US" sz="2400" dirty="0" smtClean="0"/>
              <a:t>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sz="1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To protect public health </a:t>
            </a:r>
            <a:r>
              <a:rPr lang="en-US" sz="2400" dirty="0" smtClean="0"/>
              <a:t>and safety.</a:t>
            </a:r>
            <a:endParaRPr lang="en-US" sz="2300" spc="5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228600" marR="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300" spc="50" dirty="0" smtClean="0">
                <a:solidFill>
                  <a:srgbClr val="3D3C2C"/>
                </a:solidFill>
                <a:latin typeface="Tahoma" panose="02020603050405020304" pitchFamily="2"/>
              </a:rPr>
              <a:t> </a:t>
            </a:r>
            <a:endParaRPr lang="en-US" sz="2300" spc="50" dirty="0">
              <a:solidFill>
                <a:srgbClr val="3D3C2C"/>
              </a:solidFill>
              <a:latin typeface="Tahoma" panose="02020603050405020304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136650" y="689610"/>
            <a:ext cx="6495415" cy="10902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795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500" spc="105" dirty="0">
                <a:solidFill>
                  <a:srgbClr val="93C500"/>
                </a:solidFill>
                <a:latin typeface="Tahoma" panose="02020603050405020304" pitchFamily="2"/>
              </a:rPr>
              <a:t>Planning Considerations for </a:t>
            </a:r>
          </a:p>
          <a:p>
            <a:pPr marL="0" marR="0" indent="0" algn="l">
              <a:lnSpc>
                <a:spcPts val="4100"/>
              </a:lnSpc>
              <a:spcBef>
                <a:spcPts val="140"/>
              </a:spcBef>
              <a:spcAft>
                <a:spcPts val="0"/>
              </a:spcAft>
            </a:pPr>
            <a:r>
              <a:rPr lang="en-US" sz="3500" spc="10" dirty="0">
                <a:solidFill>
                  <a:srgbClr val="93C500"/>
                </a:solidFill>
                <a:latin typeface="Tahoma" panose="02020603050405020304" pitchFamily="2"/>
              </a:rPr>
              <a:t>Short Term Residential Rentals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86130" y="2011680"/>
            <a:ext cx="7599045" cy="42214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0175" rIns="0" bIns="0" anchor="t">
            <a:normAutofit/>
          </a:bodyPr>
          <a:lstStyle/>
          <a:p>
            <a:pPr marL="342900" marR="0" indent="-34290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40" dirty="0" smtClean="0">
                <a:solidFill>
                  <a:srgbClr val="3D3C2C"/>
                </a:solidFill>
                <a:latin typeface="Tahoma" panose="02020603050405020304" pitchFamily="2"/>
              </a:rPr>
              <a:t>What </a:t>
            </a:r>
            <a:r>
              <a:rPr lang="en-US" sz="1950" spc="40" dirty="0">
                <a:solidFill>
                  <a:srgbClr val="3D3C2C"/>
                </a:solidFill>
                <a:latin typeface="Tahoma" panose="02020603050405020304" pitchFamily="2"/>
              </a:rPr>
              <a:t>impacts can they have on neighborhoods (e.g. </a:t>
            </a: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 dirty="0">
                <a:solidFill>
                  <a:srgbClr val="3D3C2C"/>
                </a:solidFill>
                <a:latin typeface="Tahoma" panose="02020603050405020304" pitchFamily="2"/>
              </a:rPr>
              <a:t>traffic, noise, parking, lighting)? </a:t>
            </a:r>
            <a:endParaRPr lang="en-US" sz="1950" spc="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endParaRPr lang="en-US" sz="1950" spc="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342900" marR="0" indent="-342900" algn="l">
              <a:lnSpc>
                <a:spcPts val="19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0" dirty="0" smtClean="0">
                <a:solidFill>
                  <a:srgbClr val="3D3C2C"/>
                </a:solidFill>
                <a:latin typeface="Tahoma" panose="02020603050405020304" pitchFamily="2"/>
              </a:rPr>
              <a:t>What impact could short term rentals have on our town’s </a:t>
            </a: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30" dirty="0" smtClean="0">
                <a:solidFill>
                  <a:srgbClr val="3D3C2C"/>
                </a:solidFill>
                <a:latin typeface="Tahoma" panose="02020603050405020304" pitchFamily="2"/>
              </a:rPr>
              <a:t>affordable housing supply (e.g. vacancy rates)?</a:t>
            </a:r>
            <a:endParaRPr lang="en-US" sz="1950" spc="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342900" marR="0" indent="-34290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20" dirty="0" smtClean="0">
                <a:solidFill>
                  <a:srgbClr val="3D3C2C"/>
                </a:solidFill>
                <a:latin typeface="Tahoma" panose="02020603050405020304" pitchFamily="2"/>
              </a:rPr>
              <a:t>Are </a:t>
            </a:r>
            <a:r>
              <a:rPr lang="en-US" sz="1950" spc="20" dirty="0">
                <a:solidFill>
                  <a:srgbClr val="3D3C2C"/>
                </a:solidFill>
                <a:latin typeface="Tahoma" panose="02020603050405020304" pitchFamily="2"/>
              </a:rPr>
              <a:t>there places in town that are incompatible with short </a:t>
            </a: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 dirty="0">
                <a:solidFill>
                  <a:srgbClr val="3D3C2C"/>
                </a:solidFill>
                <a:latin typeface="Tahoma" panose="02020603050405020304" pitchFamily="2"/>
              </a:rPr>
              <a:t>term residential rentals? </a:t>
            </a:r>
          </a:p>
          <a:p>
            <a:pPr marL="342900" marR="0" indent="-342900" algn="l">
              <a:lnSpc>
                <a:spcPts val="2200"/>
              </a:lnSpc>
              <a:spcBef>
                <a:spcPts val="21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15" dirty="0" smtClean="0">
                <a:solidFill>
                  <a:srgbClr val="3D3C2C"/>
                </a:solidFill>
                <a:latin typeface="Tahoma" panose="02020603050405020304" pitchFamily="2"/>
              </a:rPr>
              <a:t>Should </a:t>
            </a:r>
            <a:r>
              <a:rPr lang="en-US" sz="1950" spc="15" dirty="0">
                <a:solidFill>
                  <a:srgbClr val="3D3C2C"/>
                </a:solidFill>
                <a:latin typeface="Tahoma" panose="02020603050405020304" pitchFamily="2"/>
              </a:rPr>
              <a:t>short term residential rentals be owner occupied? </a:t>
            </a:r>
          </a:p>
          <a:p>
            <a:pPr marL="342900" marR="0" indent="-342900" algn="l">
              <a:lnSpc>
                <a:spcPts val="1900"/>
              </a:lnSpc>
              <a:spcBef>
                <a:spcPts val="153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15" dirty="0" smtClean="0">
                <a:solidFill>
                  <a:srgbClr val="3D3C2C"/>
                </a:solidFill>
                <a:latin typeface="Tahoma" panose="02020603050405020304" pitchFamily="2"/>
              </a:rPr>
              <a:t>What </a:t>
            </a:r>
            <a:r>
              <a:rPr lang="en-US" sz="1950" spc="15" dirty="0">
                <a:solidFill>
                  <a:srgbClr val="3D3C2C"/>
                </a:solidFill>
                <a:latin typeface="Tahoma" panose="02020603050405020304" pitchFamily="2"/>
              </a:rPr>
              <a:t>size is appropriate for the neighborhood? (e.g. 4 </a:t>
            </a: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0" dirty="0">
                <a:solidFill>
                  <a:srgbClr val="3D3C2C"/>
                </a:solidFill>
                <a:latin typeface="Tahoma" panose="02020603050405020304" pitchFamily="2"/>
              </a:rPr>
              <a:t>rooms approximately 8 guests &amp; 4 cars) </a:t>
            </a:r>
          </a:p>
          <a:p>
            <a:pPr marL="342900" marR="0" indent="-342900" algn="l">
              <a:lnSpc>
                <a:spcPts val="1900"/>
              </a:lnSpc>
              <a:spcBef>
                <a:spcPts val="210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50" spc="10" dirty="0" smtClean="0">
                <a:solidFill>
                  <a:srgbClr val="3D3C2C"/>
                </a:solidFill>
                <a:latin typeface="Tahoma" panose="02020603050405020304" pitchFamily="2"/>
              </a:rPr>
              <a:t>What </a:t>
            </a:r>
            <a:r>
              <a:rPr lang="en-US" sz="1950" spc="10" dirty="0">
                <a:solidFill>
                  <a:srgbClr val="3D3C2C"/>
                </a:solidFill>
                <a:latin typeface="Tahoma" panose="02020603050405020304" pitchFamily="2"/>
              </a:rPr>
              <a:t>are the Public Health &amp; Safety Impacts (e.g. Board of </a:t>
            </a:r>
          </a:p>
          <a:p>
            <a:pPr marL="274320" marR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50" spc="20" dirty="0">
                <a:solidFill>
                  <a:srgbClr val="3D3C2C"/>
                </a:solidFill>
                <a:latin typeface="Tahoma" panose="02020603050405020304" pitchFamily="2"/>
              </a:rPr>
              <a:t>Health Regulations and Building Code requirements)? </a:t>
            </a:r>
          </a:p>
        </p:txBody>
      </p:sp>
    </p:spTree>
    <p:extLst>
      <p:ext uri="{BB962C8B-B14F-4D97-AF65-F5344CB8AC3E}">
        <p14:creationId xmlns:p14="http://schemas.microsoft.com/office/powerpoint/2010/main" val="5281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-8001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219200" y="725804"/>
            <a:ext cx="6480175" cy="1082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15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450" spc="35" dirty="0">
                <a:solidFill>
                  <a:srgbClr val="93C500"/>
                </a:solidFill>
                <a:latin typeface="Tahoma" panose="02020603050405020304" pitchFamily="2"/>
              </a:rPr>
              <a:t>Zoning Bylaws and Short Term </a:t>
            </a:r>
          </a:p>
          <a:p>
            <a:pPr marL="0" marR="0" indent="0" algn="l">
              <a:lnSpc>
                <a:spcPts val="4100"/>
              </a:lnSpc>
              <a:spcBef>
                <a:spcPts val="145"/>
              </a:spcBef>
              <a:spcAft>
                <a:spcPts val="0"/>
              </a:spcAft>
            </a:pPr>
            <a:r>
              <a:rPr lang="en-US" sz="3450" spc="40" dirty="0">
                <a:solidFill>
                  <a:srgbClr val="93C500"/>
                </a:solidFill>
                <a:latin typeface="Tahoma" panose="02020603050405020304" pitchFamily="2"/>
              </a:rPr>
              <a:t>Rentals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219200" y="1807844"/>
            <a:ext cx="7044690" cy="4740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89865" rIns="0" bIns="0" anchor="t">
            <a:normAutofit fontScale="92500"/>
          </a:bodyPr>
          <a:lstStyle/>
          <a:p>
            <a:pPr marL="0" marR="0" indent="0" algn="l">
              <a:lnSpc>
                <a:spcPct val="110000"/>
              </a:lnSpc>
              <a:spcAft>
                <a:spcPts val="0"/>
              </a:spcAft>
            </a:pPr>
            <a:r>
              <a:rPr lang="en-US" sz="2400" spc="30" dirty="0" smtClean="0">
                <a:solidFill>
                  <a:srgbClr val="3D3C2C"/>
                </a:solidFill>
                <a:latin typeface="Tahoma" panose="02020603050405020304" pitchFamily="2"/>
              </a:rPr>
              <a:t>Short </a:t>
            </a:r>
            <a:r>
              <a:rPr lang="en-US" sz="2400" spc="30" dirty="0">
                <a:solidFill>
                  <a:srgbClr val="3D3C2C"/>
                </a:solidFill>
                <a:latin typeface="Tahoma" panose="02020603050405020304" pitchFamily="2"/>
              </a:rPr>
              <a:t>Term Residential Rentals </a:t>
            </a:r>
            <a:r>
              <a:rPr lang="en-US" sz="2400" spc="30" dirty="0" smtClean="0">
                <a:solidFill>
                  <a:srgbClr val="3D3C2C"/>
                </a:solidFill>
                <a:latin typeface="Tahoma" panose="02020603050405020304" pitchFamily="2"/>
              </a:rPr>
              <a:t>include Bed &amp; Breakfasts, AirBnBs, VRBO’s, etc.</a:t>
            </a:r>
            <a:r>
              <a:rPr lang="en-US" sz="2400" spc="0" dirty="0" smtClean="0">
                <a:solidFill>
                  <a:srgbClr val="3D3C2C"/>
                </a:solidFill>
                <a:latin typeface="Tahoma" panose="02020603050405020304" pitchFamily="2"/>
              </a:rPr>
              <a:t> which are rented for  a period of less than 30 days</a:t>
            </a:r>
            <a:r>
              <a:rPr lang="en-US" sz="2400" spc="30" dirty="0" smtClean="0">
                <a:solidFill>
                  <a:srgbClr val="3D3C2C"/>
                </a:solidFill>
                <a:latin typeface="Tahoma" panose="02020603050405020304" pitchFamily="2"/>
              </a:rPr>
              <a:t>.  </a:t>
            </a:r>
            <a:endParaRPr lang="en-US" sz="2400" spc="30" dirty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0" marR="0" indent="0" algn="l">
              <a:lnSpc>
                <a:spcPct val="110000"/>
              </a:lnSpc>
              <a:spcBef>
                <a:spcPts val="1030"/>
              </a:spcBef>
              <a:spcAft>
                <a:spcPts val="0"/>
              </a:spcAft>
            </a:pPr>
            <a:r>
              <a:rPr lang="en-US" sz="2400" spc="50" dirty="0" smtClean="0">
                <a:solidFill>
                  <a:srgbClr val="3D3C2C"/>
                </a:solidFill>
                <a:latin typeface="Tahoma" panose="02020603050405020304" pitchFamily="2"/>
              </a:rPr>
              <a:t>Our Zoning Bylaw can specify whether they are:  </a:t>
            </a:r>
          </a:p>
          <a:p>
            <a:pPr marL="617220" indent="-342900" algn="l">
              <a:spcBef>
                <a:spcPts val="230"/>
              </a:spcBef>
              <a:buFont typeface="Wingdings" panose="05000000000000000000" pitchFamily="2" charset="2"/>
              <a:buChar char="Ø"/>
            </a:pPr>
            <a:r>
              <a:rPr lang="en-US" sz="2400" spc="0" dirty="0" smtClean="0">
                <a:solidFill>
                  <a:srgbClr val="3D3C2C"/>
                </a:solidFill>
                <a:latin typeface="Tahoma" panose="02020603050405020304" pitchFamily="2"/>
              </a:rPr>
              <a:t>Allowed “By-Right” (Y) in certain zoning districts. </a:t>
            </a:r>
          </a:p>
          <a:p>
            <a:pPr marL="617220" marR="0" indent="-342900" algn="l">
              <a:spcBef>
                <a:spcPts val="23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3D3C2C"/>
                </a:solidFill>
                <a:latin typeface="Tahoma" panose="02020603050405020304" pitchFamily="2"/>
              </a:rPr>
              <a:t>Allowed with </a:t>
            </a:r>
            <a:r>
              <a:rPr lang="en-US" sz="2400" spc="0" dirty="0" smtClean="0">
                <a:solidFill>
                  <a:srgbClr val="3D3C2C"/>
                </a:solidFill>
                <a:latin typeface="Tahoma" panose="02020603050405020304" pitchFamily="2"/>
              </a:rPr>
              <a:t>Site Plan Review (SPR) and approval by the Planning Board in certain zoning districts</a:t>
            </a:r>
          </a:p>
          <a:p>
            <a:pPr marL="617220" marR="0" indent="-342900" algn="l">
              <a:spcBef>
                <a:spcPts val="23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spc="10" dirty="0" smtClean="0">
                <a:solidFill>
                  <a:srgbClr val="3D3C2C"/>
                </a:solidFill>
                <a:latin typeface="Tahoma" panose="02020603050405020304" pitchFamily="2"/>
              </a:rPr>
              <a:t>Allowed by </a:t>
            </a:r>
            <a:r>
              <a:rPr lang="en-US" sz="2400" spc="10" dirty="0">
                <a:solidFill>
                  <a:srgbClr val="3D3C2C"/>
                </a:solidFill>
                <a:latin typeface="Tahoma" panose="02020603050405020304" pitchFamily="2"/>
              </a:rPr>
              <a:t>Special Permit (SP) in certain </a:t>
            </a:r>
            <a:r>
              <a:rPr lang="en-US" sz="2400" spc="0" dirty="0" smtClean="0">
                <a:solidFill>
                  <a:srgbClr val="3D3C2C"/>
                </a:solidFill>
                <a:latin typeface="Tahoma" panose="02020603050405020304" pitchFamily="2"/>
              </a:rPr>
              <a:t>zoning </a:t>
            </a:r>
            <a:r>
              <a:rPr lang="en-US" sz="2400" spc="0" dirty="0">
                <a:solidFill>
                  <a:srgbClr val="3D3C2C"/>
                </a:solidFill>
                <a:latin typeface="Tahoma" panose="02020603050405020304" pitchFamily="2"/>
              </a:rPr>
              <a:t>districts if a SP is granted by the </a:t>
            </a:r>
            <a:r>
              <a:rPr lang="en-US" sz="2400" spc="5" dirty="0" smtClean="0">
                <a:solidFill>
                  <a:srgbClr val="3D3C2C"/>
                </a:solidFill>
                <a:latin typeface="Tahoma" panose="02020603050405020304" pitchFamily="2"/>
              </a:rPr>
              <a:t>Zoning Board of Appeals</a:t>
            </a:r>
            <a:endParaRPr lang="en-US" sz="2400" spc="-7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617220" marR="0" indent="-342900" algn="l">
              <a:spcBef>
                <a:spcPts val="23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spc="-70" dirty="0" smtClean="0">
                <a:solidFill>
                  <a:srgbClr val="3D3C2C"/>
                </a:solidFill>
                <a:latin typeface="Tahoma" panose="02020603050405020304" pitchFamily="2"/>
              </a:rPr>
              <a:t>Prohibited in certain districts (N)</a:t>
            </a:r>
            <a:endParaRPr lang="en-US" sz="2400" spc="-70" dirty="0">
              <a:solidFill>
                <a:srgbClr val="3D3C2C"/>
              </a:solidFill>
              <a:latin typeface="Tahoma" panose="02020603050405020304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656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996950" y="831273"/>
            <a:ext cx="7400290" cy="5370772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228600" algn="l">
              <a:lnSpc>
                <a:spcPts val="2500"/>
              </a:lnSpc>
              <a:spcBef>
                <a:spcPts val="600"/>
              </a:spcBef>
            </a:pPr>
            <a:r>
              <a:rPr lang="en-US" sz="2400" b="1" spc="-30" dirty="0" smtClean="0">
                <a:solidFill>
                  <a:srgbClr val="93C500"/>
                </a:solidFill>
                <a:latin typeface="Arial" panose="02020603050405020304" pitchFamily="2"/>
              </a:rPr>
              <a:t>Example of a Use Table:  </a:t>
            </a:r>
          </a:p>
          <a:p>
            <a:pPr marL="228600" marR="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300" spc="50" dirty="0" smtClean="0">
                <a:solidFill>
                  <a:srgbClr val="3D3C2C"/>
                </a:solidFill>
                <a:latin typeface="Tahoma" panose="02020603050405020304" pitchFamily="2"/>
              </a:rPr>
              <a:t> </a:t>
            </a:r>
            <a:endParaRPr lang="en-US" sz="2300" spc="50" dirty="0">
              <a:solidFill>
                <a:srgbClr val="3D3C2C"/>
              </a:solidFill>
              <a:latin typeface="Tahoma" panose="02020603050405020304" pitchFamily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878184"/>
              </p:ext>
            </p:extLst>
          </p:nvPr>
        </p:nvGraphicFramePr>
        <p:xfrm>
          <a:off x="486699" y="1330037"/>
          <a:ext cx="8288591" cy="5457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4002">
                  <a:extLst>
                    <a:ext uri="{9D8B030D-6E8A-4147-A177-3AD203B41FA5}">
                      <a16:colId xmlns:a16="http://schemas.microsoft.com/office/drawing/2014/main" val="193592834"/>
                    </a:ext>
                  </a:extLst>
                </a:gridCol>
                <a:gridCol w="1193946">
                  <a:extLst>
                    <a:ext uri="{9D8B030D-6E8A-4147-A177-3AD203B41FA5}">
                      <a16:colId xmlns:a16="http://schemas.microsoft.com/office/drawing/2014/main" val="1332714180"/>
                    </a:ext>
                  </a:extLst>
                </a:gridCol>
                <a:gridCol w="1193946">
                  <a:extLst>
                    <a:ext uri="{9D8B030D-6E8A-4147-A177-3AD203B41FA5}">
                      <a16:colId xmlns:a16="http://schemas.microsoft.com/office/drawing/2014/main" val="4145578304"/>
                    </a:ext>
                  </a:extLst>
                </a:gridCol>
                <a:gridCol w="1996697">
                  <a:extLst>
                    <a:ext uri="{9D8B030D-6E8A-4147-A177-3AD203B41FA5}">
                      <a16:colId xmlns:a16="http://schemas.microsoft.com/office/drawing/2014/main" val="1698244135"/>
                    </a:ext>
                  </a:extLst>
                </a:gridCol>
              </a:tblGrid>
              <a:tr h="925372">
                <a:tc>
                  <a:txBody>
                    <a:bodyPr/>
                    <a:lstStyle/>
                    <a:p>
                      <a:pPr marL="76200" marR="0" fontAlgn="base">
                        <a:lnSpc>
                          <a:spcPts val="1260"/>
                        </a:lnSpc>
                        <a:spcBef>
                          <a:spcPts val="1175"/>
                        </a:spcBef>
                        <a:spcAft>
                          <a:spcPts val="102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algn="ctr" fontAlgn="base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42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Village </a:t>
                      </a:r>
                      <a:b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Districts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algn="ctr" fontAlgn="base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42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Rural </a:t>
                      </a:r>
                      <a:b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District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algn="ctr" fontAlgn="base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42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Commercial - Industrial Districts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5188510"/>
                  </a:ext>
                </a:extLst>
              </a:tr>
              <a:tr h="443546">
                <a:tc>
                  <a:txBody>
                    <a:bodyPr/>
                    <a:lstStyle/>
                    <a:p>
                      <a:pPr marL="76200" marR="0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75"/>
                        </a:spcAft>
                      </a:pPr>
                      <a:r>
                        <a:rPr lang="en-US" sz="2400" dirty="0">
                          <a:effectLst/>
                        </a:rPr>
                        <a:t>Hotels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75"/>
                        </a:spcAft>
                      </a:pPr>
                      <a:r>
                        <a:rPr lang="en-US" sz="2400" dirty="0">
                          <a:effectLst/>
                        </a:rPr>
                        <a:t>SPR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75"/>
                        </a:spcAft>
                      </a:pPr>
                      <a:r>
                        <a:rPr lang="en-US" sz="2400" dirty="0">
                          <a:effectLst/>
                        </a:rPr>
                        <a:t>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75"/>
                        </a:spcAft>
                      </a:pPr>
                      <a:r>
                        <a:rPr lang="en-US" sz="2400" dirty="0">
                          <a:effectLst/>
                        </a:rPr>
                        <a:t>SPR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636374"/>
                  </a:ext>
                </a:extLst>
              </a:tr>
              <a:tr h="400502">
                <a:tc>
                  <a:txBody>
                    <a:bodyPr/>
                    <a:lstStyle/>
                    <a:p>
                      <a:pPr marL="76200" marR="0" fontAlgn="base">
                        <a:lnSpc>
                          <a:spcPts val="1230"/>
                        </a:lnSpc>
                        <a:spcBef>
                          <a:spcPts val="180"/>
                        </a:spcBef>
                        <a:spcAft>
                          <a:spcPts val="50"/>
                        </a:spcAft>
                      </a:pPr>
                      <a:r>
                        <a:rPr lang="en-US" sz="2400" dirty="0">
                          <a:effectLst/>
                        </a:rPr>
                        <a:t>Motels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80"/>
                        </a:spcBef>
                        <a:spcAft>
                          <a:spcPts val="50"/>
                        </a:spcAft>
                      </a:pPr>
                      <a:r>
                        <a:rPr lang="en-US" sz="2400" dirty="0">
                          <a:effectLst/>
                        </a:rPr>
                        <a:t>SP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80"/>
                        </a:spcBef>
                        <a:spcAft>
                          <a:spcPts val="50"/>
                        </a:spcAft>
                      </a:pPr>
                      <a:r>
                        <a:rPr lang="en-US" sz="2400" dirty="0">
                          <a:effectLst/>
                        </a:rPr>
                        <a:t>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80"/>
                        </a:spcBef>
                        <a:spcAft>
                          <a:spcPts val="50"/>
                        </a:spcAft>
                      </a:pPr>
                      <a:r>
                        <a:rPr lang="en-US" sz="2400" dirty="0">
                          <a:effectLst/>
                        </a:rPr>
                        <a:t>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201782"/>
                  </a:ext>
                </a:extLst>
              </a:tr>
              <a:tr h="500633">
                <a:tc>
                  <a:txBody>
                    <a:bodyPr/>
                    <a:lstStyle/>
                    <a:p>
                      <a:pPr marL="76200" marR="0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r>
                        <a:rPr lang="en-US" sz="2400" dirty="0">
                          <a:effectLst/>
                        </a:rPr>
                        <a:t>Inns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r>
                        <a:rPr lang="en-US" sz="2400" dirty="0">
                          <a:effectLst/>
                        </a:rPr>
                        <a:t>SPR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r>
                        <a:rPr lang="en-US" sz="2400" dirty="0">
                          <a:effectLst/>
                        </a:rPr>
                        <a:t>SP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r>
                        <a:rPr lang="en-US" sz="2400" dirty="0">
                          <a:effectLst/>
                        </a:rPr>
                        <a:t>SP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227255"/>
                  </a:ext>
                </a:extLst>
              </a:tr>
              <a:tr h="1075149">
                <a:tc>
                  <a:txBody>
                    <a:bodyPr/>
                    <a:lstStyle/>
                    <a:p>
                      <a:pPr marL="91440" marR="274320" indent="0" algn="l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Short Term Residential Rentals including Bed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and </a:t>
                      </a: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Breakfasts, Air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BnB’s, </a:t>
                      </a: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VRBO, etc. (1-2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rooms </a:t>
                      </a: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owner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occupied)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ts val="1230"/>
                        </a:lnSpc>
                        <a:spcBef>
                          <a:spcPts val="155"/>
                        </a:spcBef>
                        <a:spcAft>
                          <a:spcPts val="125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PMingLiU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647689"/>
                  </a:ext>
                </a:extLst>
              </a:tr>
              <a:tr h="1135626">
                <a:tc>
                  <a:txBody>
                    <a:bodyPr/>
                    <a:lstStyle/>
                    <a:p>
                      <a:pPr marL="91440" marR="228600" lvl="0" indent="0" algn="l" defTabSz="91440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Short Term Residential Rentals including Bed and Breakfasts, Air BnB’s, VRBO, etc. (3-6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rooms </a:t>
                      </a: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owner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occupied)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64465" indent="0" algn="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4505"/>
                        </a:spcAft>
                      </a:pPr>
                      <a:endParaRPr lang="en-US" sz="1000" spc="0" dirty="0">
                        <a:solidFill>
                          <a:srgbClr val="000000"/>
                        </a:solidFill>
                        <a:latin typeface="Arial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4505"/>
                        </a:spcAft>
                      </a:pPr>
                      <a:endParaRPr lang="en-US" sz="1000" spc="0" dirty="0">
                        <a:solidFill>
                          <a:srgbClr val="000000"/>
                        </a:solidFill>
                        <a:latin typeface="Arial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4505"/>
                        </a:spcAft>
                      </a:pPr>
                      <a:endParaRPr lang="en-US" sz="1000" spc="0" dirty="0">
                        <a:solidFill>
                          <a:srgbClr val="000000"/>
                        </a:solidFill>
                        <a:latin typeface="Arial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939836"/>
                  </a:ext>
                </a:extLst>
              </a:tr>
              <a:tr h="976781">
                <a:tc>
                  <a:txBody>
                    <a:bodyPr/>
                    <a:lstStyle/>
                    <a:p>
                      <a:pPr marL="68580" marR="822960" indent="0" algn="l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70"/>
                        </a:spcAft>
                      </a:pP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Short Term </a:t>
                      </a:r>
                      <a:r>
                        <a:rPr lang="en-US" sz="1800" spc="0" dirty="0" smtClean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Residential Rental </a:t>
                      </a:r>
                      <a:r>
                        <a:rPr lang="en-US" sz="1800" spc="0" dirty="0">
                          <a:solidFill>
                            <a:srgbClr val="000000"/>
                          </a:solidFill>
                          <a:latin typeface="Tahoma" panose="02020603050405020304" pitchFamily="2"/>
                        </a:rPr>
                        <a:t>(entire dwelling unit - non owner occupied)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64465" indent="0" algn="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4440"/>
                        </a:spcAft>
                      </a:pPr>
                      <a:endParaRPr lang="en-US" sz="1050" spc="0" dirty="0">
                        <a:solidFill>
                          <a:srgbClr val="000000"/>
                        </a:solidFill>
                        <a:latin typeface="Tahoma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4440"/>
                        </a:spcAft>
                      </a:pPr>
                      <a:endParaRPr lang="en-US" sz="1050" spc="0" dirty="0">
                        <a:solidFill>
                          <a:srgbClr val="000000"/>
                        </a:solidFill>
                        <a:latin typeface="Tahoma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4440"/>
                        </a:spcAft>
                      </a:pPr>
                      <a:endParaRPr lang="en-US" sz="1050" spc="0" dirty="0">
                        <a:solidFill>
                          <a:srgbClr val="000000"/>
                        </a:solidFill>
                        <a:latin typeface="Tahoma" panose="02020603050405020304" pitchFamily="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71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5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407922" y="560705"/>
            <a:ext cx="5657215" cy="956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810" rIns="0" bIns="0" anchor="t"/>
          <a:lstStyle/>
          <a:p>
            <a:pPr marL="0" marR="0" indent="0" algn="ctr">
              <a:lnSpc>
                <a:spcPts val="3700"/>
              </a:lnSpc>
              <a:spcAft>
                <a:spcPts val="0"/>
              </a:spcAft>
            </a:pPr>
            <a:r>
              <a:rPr lang="en-US" sz="3050" spc="25" dirty="0">
                <a:solidFill>
                  <a:srgbClr val="93C500"/>
                </a:solidFill>
                <a:latin typeface="Tahoma" panose="02020603050405020304" pitchFamily="2"/>
              </a:rPr>
              <a:t>Zoning Bylaw Amendments </a:t>
            </a:r>
            <a:r>
              <a:rPr lang="en-US" sz="3050" spc="25" dirty="0" smtClean="0">
                <a:solidFill>
                  <a:srgbClr val="93C500"/>
                </a:solidFill>
                <a:latin typeface="Tahoma" panose="02020603050405020304" pitchFamily="2"/>
              </a:rPr>
              <a:t> </a:t>
            </a:r>
            <a:endParaRPr lang="en-US" sz="3050" spc="25" dirty="0">
              <a:solidFill>
                <a:srgbClr val="93C500"/>
              </a:solidFill>
              <a:latin typeface="Tahoma" panose="02020603050405020304" pitchFamily="2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850646" y="1025175"/>
            <a:ext cx="7769098" cy="2106359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2070" rIns="0" bIns="0" anchor="t"/>
          <a:lstStyle/>
          <a:p>
            <a:pPr marR="0" algn="l">
              <a:spcAft>
                <a:spcPts val="0"/>
              </a:spcAft>
            </a:pPr>
            <a:r>
              <a:rPr lang="en-US" sz="2400" spc="0" dirty="0" smtClean="0">
                <a:solidFill>
                  <a:srgbClr val="3D3C2C"/>
                </a:solidFill>
                <a:latin typeface="Tahoma" panose="02020603050405020304" pitchFamily="2"/>
              </a:rPr>
              <a:t>Some communities add a section to their Zoning Bylaw that spells out the permitting process and conditions for Short Term Residential Rentals </a:t>
            </a:r>
          </a:p>
          <a:p>
            <a:pPr marL="285750" marR="0" indent="-285750" algn="l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3D3C2C"/>
              </a:solidFill>
              <a:latin typeface="Tahoma" panose="02020603050405020304" pitchFamily="2"/>
            </a:endParaRPr>
          </a:p>
          <a:p>
            <a:pPr marR="0" algn="l">
              <a:spcAft>
                <a:spcPts val="0"/>
              </a:spcAft>
            </a:pPr>
            <a:r>
              <a:rPr lang="en-US" sz="2000" spc="0" dirty="0" smtClean="0">
                <a:solidFill>
                  <a:srgbClr val="3D3C2C"/>
                </a:solidFill>
                <a:latin typeface="Tahoma" panose="02020603050405020304" pitchFamily="2"/>
              </a:rPr>
              <a:t>Whately - ~171-22.  Short-term  rentals  in  Accessory  Apartments,  and  Single-family,  Two-family  &amp; Multifamily dwellings [Amended ATM 4-30-2019 Art. 35]</a:t>
            </a:r>
          </a:p>
          <a:p>
            <a:pPr marL="285750" marR="0" indent="-285750" algn="l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000" dirty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342900" marR="0" indent="-342900" algn="l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spc="0" dirty="0" smtClean="0">
                <a:solidFill>
                  <a:srgbClr val="3D3C2C"/>
                </a:solidFill>
                <a:latin typeface="Tahoma" panose="02020603050405020304" pitchFamily="2"/>
              </a:rPr>
              <a:t>The  stated purpose  of  the bylaw is  to  allow  for  short-term  rentals  while  ensuring  public  safety, preventing  possible  nuisances  for  abutters,  and  preserving  the  rural  character  of  the  town</a:t>
            </a:r>
          </a:p>
          <a:p>
            <a:pPr marL="342900" marR="0" indent="-342900" algn="l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spc="0" dirty="0" smtClean="0">
                <a:solidFill>
                  <a:srgbClr val="3D3C2C"/>
                </a:solidFill>
                <a:latin typeface="Tahoma" panose="02020603050405020304" pitchFamily="2"/>
              </a:rPr>
              <a:t>Rentals  for  a  period  of  less  than  30  days  may  be  allowed  in  residential  units  under  a  Special Permit  from  the  Zoning  Board  of  Appeals  subject  to  </a:t>
            </a:r>
            <a:r>
              <a:rPr lang="en-US" sz="2000" dirty="0" smtClean="0">
                <a:solidFill>
                  <a:srgbClr val="3D3C2C"/>
                </a:solidFill>
                <a:latin typeface="Tahoma" panose="02020603050405020304" pitchFamily="2"/>
              </a:rPr>
              <a:t>specific </a:t>
            </a:r>
            <a:r>
              <a:rPr lang="en-US" sz="2000" spc="0" dirty="0" smtClean="0">
                <a:solidFill>
                  <a:srgbClr val="3D3C2C"/>
                </a:solidFill>
                <a:latin typeface="Tahoma" panose="02020603050405020304" pitchFamily="2"/>
              </a:rPr>
              <a:t>conditions (e.g. on-site parking, noise restrictions, etc.)  </a:t>
            </a:r>
          </a:p>
          <a:p>
            <a:pPr marL="342900" marR="0" indent="-342900" algn="l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3D3C2C"/>
                </a:solidFill>
                <a:latin typeface="Tahoma" panose="02020603050405020304" pitchFamily="2"/>
              </a:rPr>
              <a:t>S</a:t>
            </a:r>
            <a:r>
              <a:rPr lang="en-US" sz="2000" spc="0" dirty="0" smtClean="0">
                <a:solidFill>
                  <a:srgbClr val="3D3C2C"/>
                </a:solidFill>
                <a:latin typeface="Tahoma" panose="02020603050405020304" pitchFamily="2"/>
              </a:rPr>
              <a:t>uch rentals must comply with all applicable Board of Health regulations </a:t>
            </a:r>
          </a:p>
        </p:txBody>
      </p:sp>
    </p:spTree>
    <p:extLst>
      <p:ext uri="{BB962C8B-B14F-4D97-AF65-F5344CB8AC3E}">
        <p14:creationId xmlns:p14="http://schemas.microsoft.com/office/powerpoint/2010/main" val="354724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996950" y="1250315"/>
            <a:ext cx="7400290" cy="4951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ctr">
              <a:lnSpc>
                <a:spcPts val="4100"/>
              </a:lnSpc>
              <a:spcAft>
                <a:spcPts val="0"/>
              </a:spcAft>
            </a:pPr>
            <a:r>
              <a:rPr lang="en-US" sz="4000" b="1" spc="-30" dirty="0" smtClean="0">
                <a:solidFill>
                  <a:srgbClr val="93C500"/>
                </a:solidFill>
                <a:latin typeface="Arial" panose="02020603050405020304" pitchFamily="2"/>
              </a:rPr>
              <a:t>We would like your input on these questions  </a:t>
            </a:r>
            <a:endParaRPr lang="en-US" sz="4000" b="1" spc="-30" dirty="0">
              <a:solidFill>
                <a:srgbClr val="93C500"/>
              </a:solidFill>
              <a:latin typeface="Arial" panose="02020603050405020304" pitchFamily="2"/>
            </a:endParaRPr>
          </a:p>
          <a:p>
            <a:pPr marL="228600" marR="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endParaRPr lang="en-US" sz="3200" spc="80" dirty="0" smtClean="0">
              <a:solidFill>
                <a:srgbClr val="93C500"/>
              </a:solidFill>
              <a:latin typeface="Tahoma" panose="02020603050405020304" pitchFamily="2"/>
            </a:endParaRP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spc="50" dirty="0" smtClean="0">
                <a:solidFill>
                  <a:srgbClr val="3D3C2C"/>
                </a:solidFill>
                <a:latin typeface="Tahoma" panose="02020603050405020304" pitchFamily="2"/>
              </a:rPr>
              <a:t>How should Short Term Residential Rentals fit into the Town of Colrain?</a:t>
            </a: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200" spc="50" dirty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spc="50" dirty="0" smtClean="0">
                <a:solidFill>
                  <a:srgbClr val="3D3C2C"/>
                </a:solidFill>
                <a:latin typeface="Tahoma" panose="02020603050405020304" pitchFamily="2"/>
              </a:rPr>
              <a:t>What changes to our zoning bylaws do you think Town Meeting should adopt?</a:t>
            </a:r>
          </a:p>
          <a:p>
            <a:pPr marL="228600" marR="0" indent="27432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  <a:buFont typeface="Courier New"/>
              <a:buChar char="o"/>
            </a:pPr>
            <a:endParaRPr lang="en-US" sz="2300" spc="5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228600" marR="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2300" spc="50" dirty="0" smtClean="0">
                <a:solidFill>
                  <a:srgbClr val="3D3C2C"/>
                </a:solidFill>
                <a:latin typeface="Tahoma" panose="02020603050405020304" pitchFamily="2"/>
              </a:rPr>
              <a:t> </a:t>
            </a:r>
            <a:endParaRPr lang="en-US" sz="2300" spc="50" dirty="0">
              <a:solidFill>
                <a:srgbClr val="3D3C2C"/>
              </a:solidFill>
              <a:latin typeface="Tahoma" panose="02020603050405020304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1028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DAE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041195" y="953135"/>
            <a:ext cx="7400290" cy="4951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ctr">
              <a:lnSpc>
                <a:spcPts val="4100"/>
              </a:lnSpc>
              <a:spcAft>
                <a:spcPts val="0"/>
              </a:spcAft>
            </a:pPr>
            <a:r>
              <a:rPr lang="en-US" sz="3650" b="1" spc="-30" dirty="0" smtClean="0">
                <a:solidFill>
                  <a:srgbClr val="93C500"/>
                </a:solidFill>
                <a:latin typeface="Arial" panose="02020603050405020304" pitchFamily="2"/>
              </a:rPr>
              <a:t>Possible Next Steps</a:t>
            </a:r>
            <a:endParaRPr lang="en-US" sz="3650" b="1" spc="-30" dirty="0">
              <a:solidFill>
                <a:srgbClr val="93C500"/>
              </a:solidFill>
              <a:latin typeface="Arial" panose="02020603050405020304" pitchFamily="2"/>
            </a:endParaRPr>
          </a:p>
          <a:p>
            <a:pPr marL="228600" marR="0" algn="l"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endParaRPr lang="en-US" sz="1100" spc="80" dirty="0" smtClean="0">
              <a:solidFill>
                <a:srgbClr val="93C500"/>
              </a:solidFill>
              <a:latin typeface="Tahoma" panose="02020603050405020304" pitchFamily="2"/>
            </a:endParaRP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spc="50" dirty="0" smtClean="0">
                <a:solidFill>
                  <a:srgbClr val="3D3C2C"/>
                </a:solidFill>
                <a:latin typeface="Tahoma" panose="02020603050405020304" pitchFamily="2"/>
              </a:rPr>
              <a:t>Prepare Zoning Bylaw changes based on Public Input </a:t>
            </a: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100" spc="50" dirty="0" smtClean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spc="50" dirty="0" smtClean="0">
                <a:solidFill>
                  <a:srgbClr val="3D3C2C"/>
                </a:solidFill>
                <a:latin typeface="Tahoma" panose="02020603050405020304" pitchFamily="2"/>
              </a:rPr>
              <a:t>Hold a Public Hearing on the potential changes in accordance with Chapter 40A – the Zoning Act</a:t>
            </a: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100" spc="50" dirty="0">
              <a:solidFill>
                <a:srgbClr val="3D3C2C"/>
              </a:solidFill>
              <a:latin typeface="Tahoma" panose="02020603050405020304" pitchFamily="2"/>
            </a:endParaRPr>
          </a:p>
          <a:p>
            <a:pPr marL="571500" marR="0" indent="-342900" algn="l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200" spc="50" dirty="0" smtClean="0">
                <a:solidFill>
                  <a:srgbClr val="3D3C2C"/>
                </a:solidFill>
                <a:latin typeface="Tahoma" panose="02020603050405020304" pitchFamily="2"/>
              </a:rPr>
              <a:t>Present zoning bylaw changes to Town Meeting for a Vote </a:t>
            </a:r>
            <a:r>
              <a:rPr lang="en-US" sz="2800" spc="50" dirty="0" smtClean="0">
                <a:solidFill>
                  <a:srgbClr val="3D3C2C"/>
                </a:solidFill>
                <a:latin typeface="Tahoma" panose="02020603050405020304" pitchFamily="2"/>
              </a:rPr>
              <a:t>(requires a 2/3’s vote of approval to be adopted) </a:t>
            </a:r>
          </a:p>
          <a:p>
            <a:pPr marL="228600" marR="0" algn="l">
              <a:spcBef>
                <a:spcPts val="600"/>
              </a:spcBef>
              <a:spcAft>
                <a:spcPts val="0"/>
              </a:spcAft>
            </a:pPr>
            <a:r>
              <a:rPr lang="en-US" sz="2300" spc="50" dirty="0" smtClean="0">
                <a:solidFill>
                  <a:srgbClr val="3D3C2C"/>
                </a:solidFill>
                <a:latin typeface="Tahoma" panose="02020603050405020304" pitchFamily="2"/>
              </a:rPr>
              <a:t> </a:t>
            </a:r>
            <a:endParaRPr lang="en-US" sz="2300" spc="50" dirty="0">
              <a:solidFill>
                <a:srgbClr val="3D3C2C"/>
              </a:solidFill>
              <a:latin typeface="Tahoma" panose="02020603050405020304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4052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728</TotalTime>
  <Words>586</Words>
  <Application>Microsoft Office PowerPoint</Application>
  <PresentationFormat>On-screen Show (4:3)</PresentationFormat>
  <Paragraphs>81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Courier New</vt:lpstr>
      <vt:lpstr>Lucida Console</vt:lpstr>
      <vt:lpstr>PMingLiU</vt:lpstr>
      <vt:lpstr>Tahoma</vt:lpstr>
      <vt:lpstr>Times New Roman</vt:lpstr>
      <vt:lpstr>Wingdings</vt:lpstr>
      <vt:lpstr>default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Peggy Sloan</dc:creator>
  <cp:lastModifiedBy>Peggy Sloan</cp:lastModifiedBy>
  <cp:revision>74</cp:revision>
  <cp:lastPrinted>2021-11-04T17:21:02Z</cp:lastPrinted>
  <dcterms:modified xsi:type="dcterms:W3CDTF">2021-11-24T14:25:22Z</dcterms:modified>
</cp:coreProperties>
</file>